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 id="300" r:id="rId5"/>
    <p:sldId id="301" r:id="rId6"/>
    <p:sldId id="302" r:id="rId7"/>
    <p:sldId id="303" r:id="rId8"/>
    <p:sldId id="304" r:id="rId9"/>
    <p:sldId id="305" r:id="rId10"/>
    <p:sldId id="306" r:id="rId11"/>
    <p:sldId id="307" r:id="rId12"/>
    <p:sldId id="28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7E4639A-6447-46E1-8CE9-52503B2E96E1}">
          <p14:sldIdLst>
            <p14:sldId id="256"/>
            <p14:sldId id="257"/>
            <p14:sldId id="258"/>
            <p14:sldId id="300"/>
            <p14:sldId id="301"/>
            <p14:sldId id="302"/>
            <p14:sldId id="303"/>
            <p14:sldId id="304"/>
            <p14:sldId id="305"/>
            <p14:sldId id="306"/>
            <p14:sldId id="307"/>
            <p14:sldId id="28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CBEF"/>
    <a:srgbClr val="7BD2F0"/>
    <a:srgbClr val="2B2A29"/>
    <a:srgbClr val="FF5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CF0A4C3-6DA2-4893-B6F2-A8983A54E028}"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1356588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F0A4C3-6DA2-4893-B6F2-A8983A54E028}"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4170866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F0A4C3-6DA2-4893-B6F2-A8983A54E028}"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2873618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F0A4C3-6DA2-4893-B6F2-A8983A54E028}"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310924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F0A4C3-6DA2-4893-B6F2-A8983A54E028}" type="datetimeFigureOut">
              <a:rPr lang="en-US" smtClean="0"/>
              <a:t>8/19/2022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2681803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F0A4C3-6DA2-4893-B6F2-A8983A54E028}" type="datetimeFigureOut">
              <a:rPr lang="en-US" smtClean="0"/>
              <a:t>8/19/2022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1740823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F0A4C3-6DA2-4893-B6F2-A8983A54E028}" type="datetimeFigureOut">
              <a:rPr lang="en-US" smtClean="0"/>
              <a:t>8/19/2022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157313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F0A4C3-6DA2-4893-B6F2-A8983A54E028}"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2911213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E4D6DB-AFB1-4969-9EF1-45C003B9EA94}" type="slidenum">
              <a:rPr lang="en-US" smtClean="0"/>
              <a:t>‹#›</a:t>
            </a:fld>
            <a:endParaRPr lang="en-US"/>
          </a:p>
        </p:txBody>
      </p:sp>
      <p:sp>
        <p:nvSpPr>
          <p:cNvPr id="5" name="Date Placeholder 4"/>
          <p:cNvSpPr>
            <a:spLocks noGrp="1"/>
          </p:cNvSpPr>
          <p:nvPr>
            <p:ph type="dt" sz="half" idx="10"/>
          </p:nvPr>
        </p:nvSpPr>
        <p:spPr/>
        <p:txBody>
          <a:bodyPr/>
          <a:lstStyle/>
          <a:p>
            <a:fld id="{5CF0A4C3-6DA2-4893-B6F2-A8983A54E028}" type="datetimeFigureOut">
              <a:rPr lang="en-US" smtClean="0"/>
              <a:t>8/19/2022</a:t>
            </a:fld>
            <a:endParaRPr lang="en-US"/>
          </a:p>
        </p:txBody>
      </p:sp>
    </p:spTree>
    <p:extLst>
      <p:ext uri="{BB962C8B-B14F-4D97-AF65-F5344CB8AC3E}">
        <p14:creationId xmlns:p14="http://schemas.microsoft.com/office/powerpoint/2010/main" val="2242279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F0A4C3-6DA2-4893-B6F2-A8983A54E028}"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4173772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F0A4C3-6DA2-4893-B6F2-A8983A54E028}"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4D6DB-AFB1-4969-9EF1-45C003B9EA9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8979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F0A4C3-6DA2-4893-B6F2-A8983A54E028}"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2310973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F0A4C3-6DA2-4893-B6F2-A8983A54E028}"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4D6DB-AFB1-4969-9EF1-45C003B9EA9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49179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F0A4C3-6DA2-4893-B6F2-A8983A54E028}"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3851436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F0A4C3-6DA2-4893-B6F2-A8983A54E028}"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4211747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F0A4C3-6DA2-4893-B6F2-A8983A54E028}"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4D6DB-AFB1-4969-9EF1-45C003B9EA94}" type="slidenum">
              <a:rPr lang="en-US" smtClean="0"/>
              <a:t>‹#›</a:t>
            </a:fld>
            <a:endParaRPr lang="en-US"/>
          </a:p>
        </p:txBody>
      </p:sp>
    </p:spTree>
    <p:extLst>
      <p:ext uri="{BB962C8B-B14F-4D97-AF65-F5344CB8AC3E}">
        <p14:creationId xmlns:p14="http://schemas.microsoft.com/office/powerpoint/2010/main" val="2318810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CF0A4C3-6DA2-4893-B6F2-A8983A54E028}" type="datetimeFigureOut">
              <a:rPr lang="en-US" smtClean="0"/>
              <a:t>8/19/2022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CE4D6DB-AFB1-4969-9EF1-45C003B9EA94}" type="slidenum">
              <a:rPr lang="en-US" smtClean="0"/>
              <a:t>‹#›</a:t>
            </a:fld>
            <a:endParaRPr lang="en-US"/>
          </a:p>
        </p:txBody>
      </p:sp>
    </p:spTree>
    <p:extLst>
      <p:ext uri="{BB962C8B-B14F-4D97-AF65-F5344CB8AC3E}">
        <p14:creationId xmlns:p14="http://schemas.microsoft.com/office/powerpoint/2010/main" val="2091515691"/>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D6F7128-EA27-4A70-9EA3-773989521B96}"/>
              </a:ext>
            </a:extLst>
          </p:cNvPr>
          <p:cNvGrpSpPr/>
          <p:nvPr/>
        </p:nvGrpSpPr>
        <p:grpSpPr>
          <a:xfrm>
            <a:off x="1371600" y="0"/>
            <a:ext cx="6858000" cy="6858000"/>
            <a:chOff x="1371600" y="0"/>
            <a:chExt cx="6858000" cy="6858000"/>
          </a:xfrm>
        </p:grpSpPr>
        <p:pic>
          <p:nvPicPr>
            <p:cNvPr id="9" name="Picture 8">
              <a:extLst>
                <a:ext uri="{FF2B5EF4-FFF2-40B4-BE49-F238E27FC236}">
                  <a16:creationId xmlns:a16="http://schemas.microsoft.com/office/drawing/2014/main" id="{9A450D69-0F7A-48DE-946E-DF6E740062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0"/>
              <a:ext cx="6858000" cy="6858000"/>
            </a:xfrm>
            <a:prstGeom prst="rect">
              <a:avLst/>
            </a:prstGeom>
          </p:spPr>
        </p:pic>
        <p:sp>
          <p:nvSpPr>
            <p:cNvPr id="10" name="TextBox 9">
              <a:extLst>
                <a:ext uri="{FF2B5EF4-FFF2-40B4-BE49-F238E27FC236}">
                  <a16:creationId xmlns:a16="http://schemas.microsoft.com/office/drawing/2014/main" id="{F9E5E01C-F7C8-4094-842D-99BA22CC38D3}"/>
                </a:ext>
              </a:extLst>
            </p:cNvPr>
            <p:cNvSpPr txBox="1"/>
            <p:nvPr/>
          </p:nvSpPr>
          <p:spPr>
            <a:xfrm>
              <a:off x="1911816" y="5276675"/>
              <a:ext cx="5777569" cy="707886"/>
            </a:xfrm>
            <a:prstGeom prst="rect">
              <a:avLst/>
            </a:prstGeom>
            <a:noFill/>
          </p:spPr>
          <p:txBody>
            <a:bodyPr wrap="square" rtlCol="0">
              <a:spAutoFit/>
            </a:bodyPr>
            <a:lstStyle/>
            <a:p>
              <a:pPr algn="ctr"/>
              <a:r>
                <a:rPr lang="en-US" sz="4000" b="1" kern="2800" spc="800" dirty="0">
                  <a:solidFill>
                    <a:srgbClr val="2B2A29"/>
                  </a:solidFill>
                  <a:latin typeface="Adobe Gothic Std B" panose="020B0800000000000000" pitchFamily="34" charset="-128"/>
                  <a:ea typeface="Adobe Gothic Std B" panose="020B0800000000000000" pitchFamily="34" charset="-128"/>
                </a:rPr>
                <a:t>STUDY CENTER</a:t>
              </a:r>
            </a:p>
          </p:txBody>
        </p:sp>
      </p:grpSp>
    </p:spTree>
    <p:extLst>
      <p:ext uri="{BB962C8B-B14F-4D97-AF65-F5344CB8AC3E}">
        <p14:creationId xmlns:p14="http://schemas.microsoft.com/office/powerpoint/2010/main" val="142637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5192F8-5FA7-452B-8FB6-613061DE02E2}"/>
              </a:ext>
            </a:extLst>
          </p:cNvPr>
          <p:cNvSpPr txBox="1"/>
          <p:nvPr/>
        </p:nvSpPr>
        <p:spPr>
          <a:xfrm>
            <a:off x="1427487" y="408708"/>
            <a:ext cx="7384197" cy="1446550"/>
          </a:xfrm>
          <a:prstGeom prst="rect">
            <a:avLst/>
          </a:prstGeom>
          <a:noFill/>
        </p:spPr>
        <p:txBody>
          <a:bodyPr wrap="square" rtlCol="0">
            <a:spAutoFit/>
          </a:bodyPr>
          <a:lstStyle/>
          <a:p>
            <a:pPr algn="ctr"/>
            <a:r>
              <a:rPr lang="en-US" sz="4400" b="1" dirty="0">
                <a:solidFill>
                  <a:srgbClr val="5FCBEF"/>
                </a:solidFill>
                <a:effectLst>
                  <a:outerShdw blurRad="50800" dist="38100" dir="5400000" algn="t" rotWithShape="0">
                    <a:prstClr val="black">
                      <a:alpha val="40000"/>
                    </a:prstClr>
                  </a:outerShdw>
                </a:effectLst>
                <a:latin typeface="Arial Rounded MT Bold" panose="020F0704030504030204" pitchFamily="34" charset="0"/>
              </a:rPr>
              <a:t>Ch-4 Introduction of Internet</a:t>
            </a:r>
          </a:p>
        </p:txBody>
      </p:sp>
      <p:pic>
        <p:nvPicPr>
          <p:cNvPr id="4" name="Picture 3">
            <a:extLst>
              <a:ext uri="{FF2B5EF4-FFF2-40B4-BE49-F238E27FC236}">
                <a16:creationId xmlns:a16="http://schemas.microsoft.com/office/drawing/2014/main" id="{CA35F565-1648-4CED-97A6-67DD9B3DB1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1991" y="2281805"/>
            <a:ext cx="6715187" cy="3525473"/>
          </a:xfrm>
          <a:prstGeom prst="rect">
            <a:avLst/>
          </a:prstGeom>
        </p:spPr>
      </p:pic>
    </p:spTree>
    <p:extLst>
      <p:ext uri="{BB962C8B-B14F-4D97-AF65-F5344CB8AC3E}">
        <p14:creationId xmlns:p14="http://schemas.microsoft.com/office/powerpoint/2010/main" val="3005220780"/>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E822C-F43D-415A-999E-1993E1B7443D}"/>
              </a:ext>
            </a:extLst>
          </p:cNvPr>
          <p:cNvSpPr>
            <a:spLocks noGrp="1"/>
          </p:cNvSpPr>
          <p:nvPr>
            <p:ph type="title"/>
          </p:nvPr>
        </p:nvSpPr>
        <p:spPr>
          <a:xfrm>
            <a:off x="474134" y="727772"/>
            <a:ext cx="8596668" cy="882914"/>
          </a:xfrm>
        </p:spPr>
        <p:txBody>
          <a:bodyPr>
            <a:noAutofit/>
          </a:bodyPr>
          <a:lstStyle/>
          <a:p>
            <a:r>
              <a:rPr lang="en-US" sz="4800" dirty="0">
                <a:effectLst>
                  <a:outerShdw blurRad="50800" dist="38100" dir="5400000" algn="t" rotWithShape="0">
                    <a:prstClr val="black">
                      <a:alpha val="40000"/>
                    </a:prstClr>
                  </a:outerShdw>
                </a:effectLst>
                <a:latin typeface="Arial Rounded MT Bold" panose="020F0704030504030204" pitchFamily="34" charset="0"/>
              </a:rPr>
              <a:t>What is Internet ?</a:t>
            </a:r>
          </a:p>
        </p:txBody>
      </p:sp>
      <p:sp>
        <p:nvSpPr>
          <p:cNvPr id="4" name="TextBox 3">
            <a:extLst>
              <a:ext uri="{FF2B5EF4-FFF2-40B4-BE49-F238E27FC236}">
                <a16:creationId xmlns:a16="http://schemas.microsoft.com/office/drawing/2014/main" id="{C1ED0756-5104-4DA7-919F-9B281E8BA421}"/>
              </a:ext>
            </a:extLst>
          </p:cNvPr>
          <p:cNvSpPr txBox="1"/>
          <p:nvPr/>
        </p:nvSpPr>
        <p:spPr>
          <a:xfrm>
            <a:off x="605561" y="1956293"/>
            <a:ext cx="8110601" cy="3416320"/>
          </a:xfrm>
          <a:prstGeom prst="rect">
            <a:avLst/>
          </a:prstGeom>
          <a:noFill/>
        </p:spPr>
        <p:txBody>
          <a:bodyPr wrap="square" rtlCol="0">
            <a:spAutoFit/>
          </a:bodyPr>
          <a:lstStyle/>
          <a:p>
            <a:pPr algn="just"/>
            <a:r>
              <a:rPr lang="en-US" sz="2400" dirty="0"/>
              <a:t>	</a:t>
            </a:r>
            <a:r>
              <a:rPr lang="hi-IN" sz="2400" dirty="0"/>
              <a:t>इंटरनेट सबसे महत्वपूर्ण उपकरण और प्रमुख संसाधन है जिसका उपयोग दुनिया भर में लगभग हर व्यक्ति द्वारा किया जा रहा है। यह लाखों कंप्यूटर, वेबपेज, वेबसाइट और सर्वर को जोड़ता है। इंटरनेट का उपयोग करके हम अपने प्रियजनों को ईमेल, फोटो, वीडियो, संदेश भेज सकते हैं। अगर आपका डिवाइस इंटरनेट से जुड़ा है तो ही आप सभी एप्लिकेशन, वेबसाइट, सोशल मीडिया ऐप और कई अन्य सेवाओं तक पहुंच पाएंगे। इंटरनेट को आजकल सूचना भेजने और प्राप्त करने का सबसे तेज माध्यम माना जाता है।</a:t>
            </a:r>
            <a:endParaRPr lang="en-GB" sz="4000" dirty="0">
              <a:solidFill>
                <a:schemeClr val="tx1">
                  <a:lumMod val="75000"/>
                  <a:lumOff val="25000"/>
                </a:schemeClr>
              </a:solidFill>
              <a:latin typeface="Kruti Dev 011" panose="00000700000000000000" pitchFamily="2" charset="0"/>
            </a:endParaRPr>
          </a:p>
        </p:txBody>
      </p:sp>
    </p:spTree>
    <p:custDataLst>
      <p:tags r:id="rId1"/>
    </p:custDataLst>
    <p:extLst>
      <p:ext uri="{BB962C8B-B14F-4D97-AF65-F5344CB8AC3E}">
        <p14:creationId xmlns:p14="http://schemas.microsoft.com/office/powerpoint/2010/main" val="28382742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E822C-F43D-415A-999E-1993E1B7443D}"/>
              </a:ext>
            </a:extLst>
          </p:cNvPr>
          <p:cNvSpPr>
            <a:spLocks noGrp="1"/>
          </p:cNvSpPr>
          <p:nvPr>
            <p:ph type="title"/>
          </p:nvPr>
        </p:nvSpPr>
        <p:spPr>
          <a:xfrm>
            <a:off x="482523" y="488517"/>
            <a:ext cx="8596668" cy="1320800"/>
          </a:xfrm>
        </p:spPr>
        <p:txBody>
          <a:bodyPr>
            <a:noAutofit/>
          </a:bodyPr>
          <a:lstStyle/>
          <a:p>
            <a:r>
              <a:rPr lang="en-US" sz="4800" dirty="0">
                <a:effectLst>
                  <a:outerShdw blurRad="50800" dist="38100" dir="5400000" algn="t" rotWithShape="0">
                    <a:prstClr val="black">
                      <a:alpha val="40000"/>
                    </a:prstClr>
                  </a:outerShdw>
                </a:effectLst>
                <a:latin typeface="Arial Rounded MT Bold" panose="020F0704030504030204" pitchFamily="34" charset="0"/>
              </a:rPr>
              <a:t>How to access Internet ?</a:t>
            </a:r>
          </a:p>
        </p:txBody>
      </p:sp>
      <p:sp>
        <p:nvSpPr>
          <p:cNvPr id="4" name="TextBox 3">
            <a:extLst>
              <a:ext uri="{FF2B5EF4-FFF2-40B4-BE49-F238E27FC236}">
                <a16:creationId xmlns:a16="http://schemas.microsoft.com/office/drawing/2014/main" id="{C1ED0756-5104-4DA7-919F-9B281E8BA421}"/>
              </a:ext>
            </a:extLst>
          </p:cNvPr>
          <p:cNvSpPr txBox="1"/>
          <p:nvPr/>
        </p:nvSpPr>
        <p:spPr>
          <a:xfrm>
            <a:off x="482523" y="1866461"/>
            <a:ext cx="8596667" cy="1815882"/>
          </a:xfrm>
          <a:prstGeom prst="rect">
            <a:avLst/>
          </a:prstGeom>
          <a:noFill/>
        </p:spPr>
        <p:txBody>
          <a:bodyPr wrap="square" rtlCol="0">
            <a:spAutoFit/>
          </a:bodyPr>
          <a:lstStyle/>
          <a:p>
            <a:pPr marL="64008" lvl="0" indent="0" algn="just">
              <a:buNone/>
            </a:pPr>
            <a:r>
              <a:rPr lang="en-US" sz="2800" dirty="0"/>
              <a:t>	Internet</a:t>
            </a:r>
            <a:r>
              <a:rPr lang="en-US" sz="2800" dirty="0">
                <a:latin typeface="Kruti Dev 011" pitchFamily="2" charset="0"/>
              </a:rPr>
              <a:t> </a:t>
            </a:r>
            <a:r>
              <a:rPr lang="hi-IN" sz="2800" dirty="0">
                <a:latin typeface="Kruti Dev 011" pitchFamily="2" charset="0"/>
              </a:rPr>
              <a:t>को</a:t>
            </a:r>
            <a:r>
              <a:rPr lang="hi-IN" sz="2800" dirty="0"/>
              <a:t> </a:t>
            </a:r>
            <a:r>
              <a:rPr lang="en-US" sz="2800" dirty="0"/>
              <a:t>access </a:t>
            </a:r>
            <a:r>
              <a:rPr lang="hi-IN" sz="2800" dirty="0">
                <a:latin typeface="Kruti Dev 011" pitchFamily="2" charset="0"/>
              </a:rPr>
              <a:t>करने के लिए </a:t>
            </a:r>
            <a:r>
              <a:rPr lang="en-US" sz="2800" dirty="0"/>
              <a:t>internet</a:t>
            </a:r>
            <a:r>
              <a:rPr lang="en-US" sz="2800" dirty="0">
                <a:latin typeface="Kruti Dev 011" pitchFamily="2" charset="0"/>
              </a:rPr>
              <a:t> </a:t>
            </a:r>
            <a:r>
              <a:rPr lang="en-US" sz="2800" dirty="0"/>
              <a:t>connection</a:t>
            </a:r>
            <a:r>
              <a:rPr lang="en-US" sz="2800" dirty="0">
                <a:latin typeface="Kruti Dev 011" pitchFamily="2" charset="0"/>
              </a:rPr>
              <a:t> </a:t>
            </a:r>
            <a:r>
              <a:rPr lang="hi-IN" sz="2800" dirty="0">
                <a:latin typeface="Kruti Dev 011" pitchFamily="2" charset="0"/>
              </a:rPr>
              <a:t>की आवश्यकता होती है, ओर </a:t>
            </a:r>
            <a:r>
              <a:rPr lang="en-US" sz="2800" dirty="0"/>
              <a:t>Internet connection </a:t>
            </a:r>
            <a:r>
              <a:rPr lang="hi-IN" sz="2800" dirty="0">
                <a:latin typeface="Kruti Dev 011" pitchFamily="2" charset="0"/>
              </a:rPr>
              <a:t>के लिए </a:t>
            </a:r>
            <a:r>
              <a:rPr lang="en-US" sz="2800" dirty="0"/>
              <a:t>ISP (Internet service provider) </a:t>
            </a:r>
            <a:r>
              <a:rPr lang="hi-IN" sz="2800" dirty="0">
                <a:latin typeface="Kruti Dev 011" pitchFamily="2" charset="0"/>
              </a:rPr>
              <a:t>और </a:t>
            </a:r>
            <a:r>
              <a:rPr lang="en-US" sz="2800" dirty="0"/>
              <a:t>Modem</a:t>
            </a:r>
            <a:r>
              <a:rPr lang="en-US" sz="2800" dirty="0">
                <a:latin typeface="Kruti Dev 011" pitchFamily="2" charset="0"/>
              </a:rPr>
              <a:t> </a:t>
            </a:r>
            <a:r>
              <a:rPr lang="hi-IN" sz="2800" dirty="0">
                <a:latin typeface="Kruti Dev 011" pitchFamily="2" charset="0"/>
              </a:rPr>
              <a:t>की आवश्यकता होती है | </a:t>
            </a:r>
            <a:endParaRPr lang="en-US" sz="2800" dirty="0">
              <a:latin typeface="Kruti Dev 011" pitchFamily="2" charset="0"/>
            </a:endParaRPr>
          </a:p>
        </p:txBody>
      </p:sp>
      <p:pic>
        <p:nvPicPr>
          <p:cNvPr id="5" name="Picture 4">
            <a:extLst>
              <a:ext uri="{FF2B5EF4-FFF2-40B4-BE49-F238E27FC236}">
                <a16:creationId xmlns:a16="http://schemas.microsoft.com/office/drawing/2014/main" id="{522FFC87-9796-457E-8E5C-74616FD9C7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184" y="4373491"/>
            <a:ext cx="3149368" cy="1960482"/>
          </a:xfrm>
          <a:prstGeom prst="rect">
            <a:avLst/>
          </a:prstGeom>
        </p:spPr>
      </p:pic>
      <p:pic>
        <p:nvPicPr>
          <p:cNvPr id="7" name="Picture 6">
            <a:extLst>
              <a:ext uri="{FF2B5EF4-FFF2-40B4-BE49-F238E27FC236}">
                <a16:creationId xmlns:a16="http://schemas.microsoft.com/office/drawing/2014/main" id="{9D582DFC-14B6-4BA3-BACA-0423D1F24A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351987" y="4515524"/>
            <a:ext cx="2326925" cy="1818449"/>
          </a:xfrm>
          <a:prstGeom prst="rect">
            <a:avLst/>
          </a:prstGeom>
        </p:spPr>
      </p:pic>
    </p:spTree>
    <p:custDataLst>
      <p:tags r:id="rId1"/>
    </p:custDataLst>
    <p:extLst>
      <p:ext uri="{BB962C8B-B14F-4D97-AF65-F5344CB8AC3E}">
        <p14:creationId xmlns:p14="http://schemas.microsoft.com/office/powerpoint/2010/main" val="225079331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08342B-74A9-4ACF-BD30-1D602DD408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891" y="4275271"/>
            <a:ext cx="3356995" cy="2375074"/>
          </a:xfrm>
          <a:prstGeom prst="rect">
            <a:avLst/>
          </a:prstGeom>
        </p:spPr>
      </p:pic>
      <p:sp>
        <p:nvSpPr>
          <p:cNvPr id="2" name="Title 1">
            <a:extLst>
              <a:ext uri="{FF2B5EF4-FFF2-40B4-BE49-F238E27FC236}">
                <a16:creationId xmlns:a16="http://schemas.microsoft.com/office/drawing/2014/main" id="{BACE822C-F43D-415A-999E-1993E1B7443D}"/>
              </a:ext>
            </a:extLst>
          </p:cNvPr>
          <p:cNvSpPr>
            <a:spLocks noGrp="1"/>
          </p:cNvSpPr>
          <p:nvPr>
            <p:ph type="title"/>
          </p:nvPr>
        </p:nvSpPr>
        <p:spPr>
          <a:xfrm>
            <a:off x="605561" y="341879"/>
            <a:ext cx="8596668" cy="882914"/>
          </a:xfrm>
        </p:spPr>
        <p:txBody>
          <a:bodyPr>
            <a:noAutofit/>
          </a:bodyPr>
          <a:lstStyle/>
          <a:p>
            <a:r>
              <a:rPr lang="en-US" sz="4800" dirty="0">
                <a:effectLst>
                  <a:outerShdw blurRad="50800" dist="38100" dir="5400000" algn="t" rotWithShape="0">
                    <a:prstClr val="black">
                      <a:alpha val="40000"/>
                    </a:prstClr>
                  </a:outerShdw>
                </a:effectLst>
                <a:latin typeface="Arial Rounded MT Bold" panose="020F0704030504030204" pitchFamily="34" charset="0"/>
              </a:rPr>
              <a:t>What is Intranet ?</a:t>
            </a:r>
          </a:p>
        </p:txBody>
      </p:sp>
      <p:sp>
        <p:nvSpPr>
          <p:cNvPr id="4" name="TextBox 3">
            <a:extLst>
              <a:ext uri="{FF2B5EF4-FFF2-40B4-BE49-F238E27FC236}">
                <a16:creationId xmlns:a16="http://schemas.microsoft.com/office/drawing/2014/main" id="{C1ED0756-5104-4DA7-919F-9B281E8BA421}"/>
              </a:ext>
            </a:extLst>
          </p:cNvPr>
          <p:cNvSpPr txBox="1"/>
          <p:nvPr/>
        </p:nvSpPr>
        <p:spPr>
          <a:xfrm>
            <a:off x="723007" y="1310341"/>
            <a:ext cx="8110601" cy="3046988"/>
          </a:xfrm>
          <a:prstGeom prst="rect">
            <a:avLst/>
          </a:prstGeom>
          <a:noFill/>
        </p:spPr>
        <p:txBody>
          <a:bodyPr wrap="square" rtlCol="0">
            <a:spAutoFit/>
          </a:bodyPr>
          <a:lstStyle/>
          <a:p>
            <a:pPr algn="just"/>
            <a:r>
              <a:rPr lang="en-US" sz="2400" dirty="0">
                <a:solidFill>
                  <a:srgbClr val="273239"/>
                </a:solidFill>
                <a:latin typeface="urw-din"/>
              </a:rPr>
              <a:t>	</a:t>
            </a:r>
            <a:r>
              <a:rPr lang="hi-IN" sz="2400" dirty="0">
                <a:solidFill>
                  <a:srgbClr val="273239"/>
                </a:solidFill>
                <a:latin typeface="urw-din"/>
              </a:rPr>
              <a:t>इंट्रानेट एक तरह का प्राइवेट नेटवर्क है। उदाहरण के लिए, विभिन्न संगठनों द्वारा एक इंट्रानेट का उपयोग किया जाता है और केवल उस संगठन के सदस्यों/कर्मचारियों की ही इस तक पहुंच होती है। यह एक ऐसी प्रणाली है जिसमें किसी संगठन के कई पीसी (या पीसी जिन्हें आप कनेक्ट करना चाहते हैं) इंट्रानेट के माध्यम से एक दूसरे से जुड़े होते हैं। चूंकि यह एक निजी नेटवर्क है, इसलिए बाहरी दुनिया से कोई भी इस नेटवर्क तक नहीं पहुंच सकता है।</a:t>
            </a:r>
            <a:endParaRPr lang="en-GB" sz="4000" dirty="0">
              <a:solidFill>
                <a:schemeClr val="tx1">
                  <a:lumMod val="75000"/>
                  <a:lumOff val="25000"/>
                </a:schemeClr>
              </a:solidFill>
              <a:latin typeface="Kruti Dev 011" panose="00000700000000000000" pitchFamily="2" charset="0"/>
            </a:endParaRPr>
          </a:p>
        </p:txBody>
      </p:sp>
    </p:spTree>
    <p:custDataLst>
      <p:tags r:id="rId1"/>
    </p:custDataLst>
    <p:extLst>
      <p:ext uri="{BB962C8B-B14F-4D97-AF65-F5344CB8AC3E}">
        <p14:creationId xmlns:p14="http://schemas.microsoft.com/office/powerpoint/2010/main" val="335761857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BC3769-FEC5-44FD-A115-DE5C34B54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861" y="3878118"/>
            <a:ext cx="3048000" cy="2886075"/>
          </a:xfrm>
          <a:prstGeom prst="rect">
            <a:avLst/>
          </a:prstGeom>
        </p:spPr>
      </p:pic>
      <p:sp>
        <p:nvSpPr>
          <p:cNvPr id="2" name="Title 1">
            <a:extLst>
              <a:ext uri="{FF2B5EF4-FFF2-40B4-BE49-F238E27FC236}">
                <a16:creationId xmlns:a16="http://schemas.microsoft.com/office/drawing/2014/main" id="{BACE822C-F43D-415A-999E-1993E1B7443D}"/>
              </a:ext>
            </a:extLst>
          </p:cNvPr>
          <p:cNvSpPr>
            <a:spLocks noGrp="1"/>
          </p:cNvSpPr>
          <p:nvPr>
            <p:ph type="title"/>
          </p:nvPr>
        </p:nvSpPr>
        <p:spPr>
          <a:xfrm>
            <a:off x="362527" y="438879"/>
            <a:ext cx="8596668" cy="882914"/>
          </a:xfrm>
        </p:spPr>
        <p:txBody>
          <a:bodyPr>
            <a:noAutofit/>
          </a:bodyPr>
          <a:lstStyle/>
          <a:p>
            <a:pPr algn="ctr"/>
            <a:r>
              <a:rPr lang="en-US" sz="4800" dirty="0">
                <a:effectLst>
                  <a:outerShdw blurRad="50800" dist="38100" dir="5400000" algn="t" rotWithShape="0">
                    <a:prstClr val="black">
                      <a:alpha val="40000"/>
                    </a:prstClr>
                  </a:outerShdw>
                </a:effectLst>
                <a:latin typeface="Arial Rounded MT Bold" panose="020F0704030504030204" pitchFamily="34" charset="0"/>
              </a:rPr>
              <a:t>www (world wide web)</a:t>
            </a:r>
            <a:br>
              <a:rPr lang="en-US" sz="4800" dirty="0">
                <a:effectLst>
                  <a:outerShdw blurRad="50800" dist="38100" dir="5400000" algn="t" rotWithShape="0">
                    <a:prstClr val="black">
                      <a:alpha val="40000"/>
                    </a:prstClr>
                  </a:outerShdw>
                </a:effectLst>
                <a:latin typeface="Arial Rounded MT Bold" panose="020F0704030504030204" pitchFamily="34" charset="0"/>
              </a:rPr>
            </a:br>
            <a:br>
              <a:rPr lang="en-US" sz="4800" dirty="0">
                <a:effectLst>
                  <a:outerShdw blurRad="50800" dist="38100" dir="5400000" algn="t" rotWithShape="0">
                    <a:prstClr val="black">
                      <a:alpha val="40000"/>
                    </a:prstClr>
                  </a:outerShdw>
                </a:effectLst>
                <a:latin typeface="Arial Rounded MT Bold" panose="020F0704030504030204" pitchFamily="34" charset="0"/>
              </a:rPr>
            </a:br>
            <a:endParaRPr lang="en-US" sz="4800" dirty="0">
              <a:effectLst>
                <a:outerShdw blurRad="50800" dist="38100" dir="5400000" algn="t" rotWithShape="0">
                  <a:prstClr val="black">
                    <a:alpha val="40000"/>
                  </a:prstClr>
                </a:outerShdw>
              </a:effectLst>
              <a:latin typeface="Arial Rounded MT Bold" panose="020F0704030504030204" pitchFamily="34" charset="0"/>
            </a:endParaRPr>
          </a:p>
        </p:txBody>
      </p:sp>
      <p:sp>
        <p:nvSpPr>
          <p:cNvPr id="4" name="TextBox 3">
            <a:extLst>
              <a:ext uri="{FF2B5EF4-FFF2-40B4-BE49-F238E27FC236}">
                <a16:creationId xmlns:a16="http://schemas.microsoft.com/office/drawing/2014/main" id="{C1ED0756-5104-4DA7-919F-9B281E8BA421}"/>
              </a:ext>
            </a:extLst>
          </p:cNvPr>
          <p:cNvSpPr txBox="1"/>
          <p:nvPr/>
        </p:nvSpPr>
        <p:spPr>
          <a:xfrm>
            <a:off x="605561" y="1536844"/>
            <a:ext cx="8110601" cy="2308324"/>
          </a:xfrm>
          <a:prstGeom prst="rect">
            <a:avLst/>
          </a:prstGeom>
          <a:noFill/>
        </p:spPr>
        <p:txBody>
          <a:bodyPr wrap="square" rtlCol="0">
            <a:spAutoFit/>
          </a:bodyPr>
          <a:lstStyle/>
          <a:p>
            <a:pPr marL="64008" lvl="0" indent="0" algn="just">
              <a:buNone/>
            </a:pPr>
            <a:r>
              <a:rPr lang="en-US" sz="2400" dirty="0"/>
              <a:t>	www </a:t>
            </a:r>
            <a:r>
              <a:rPr lang="hi-IN" sz="2400" dirty="0"/>
              <a:t>एक </a:t>
            </a:r>
            <a:r>
              <a:rPr lang="en-US" sz="2400" dirty="0"/>
              <a:t>Open source Information space </a:t>
            </a:r>
            <a:r>
              <a:rPr lang="hi-IN" sz="2400" dirty="0"/>
              <a:t>है</a:t>
            </a:r>
            <a:r>
              <a:rPr lang="en-US" sz="2400" dirty="0"/>
              <a:t>,</a:t>
            </a:r>
            <a:r>
              <a:rPr lang="hi-IN" sz="2400" dirty="0"/>
              <a:t> जहाँ </a:t>
            </a:r>
            <a:r>
              <a:rPr lang="en-US" sz="2400" dirty="0"/>
              <a:t>Document </a:t>
            </a:r>
            <a:r>
              <a:rPr lang="hi-IN" sz="2400" dirty="0"/>
              <a:t>एवं </a:t>
            </a:r>
            <a:r>
              <a:rPr lang="en-US" sz="2400" dirty="0"/>
              <a:t>web resources </a:t>
            </a:r>
            <a:r>
              <a:rPr lang="hi-IN" sz="2400" dirty="0"/>
              <a:t>को उनके </a:t>
            </a:r>
            <a:r>
              <a:rPr lang="en-US" sz="2400" dirty="0"/>
              <a:t>URL </a:t>
            </a:r>
            <a:r>
              <a:rPr lang="hi-IN" sz="2400" dirty="0"/>
              <a:t>द्वारा पहचाना जाता है | ये </a:t>
            </a:r>
            <a:r>
              <a:rPr lang="en-US" sz="2400" dirty="0"/>
              <a:t>document </a:t>
            </a:r>
            <a:r>
              <a:rPr lang="hi-IN" sz="2400" dirty="0"/>
              <a:t>एवं </a:t>
            </a:r>
            <a:r>
              <a:rPr lang="en-US" sz="2400" dirty="0"/>
              <a:t>web resources, Hyper link </a:t>
            </a:r>
            <a:r>
              <a:rPr lang="hi-IN" sz="2400" dirty="0"/>
              <a:t>द्वारा आपस में जुड़े होते है ओर इंटरनेट के माध्यम से </a:t>
            </a:r>
            <a:r>
              <a:rPr lang="en-US" sz="2400" dirty="0"/>
              <a:t>access </a:t>
            </a:r>
            <a:r>
              <a:rPr lang="hi-IN" sz="2400" dirty="0"/>
              <a:t>किये जा सकते है | </a:t>
            </a:r>
            <a:r>
              <a:rPr lang="en-US" sz="2400" dirty="0"/>
              <a:t>www </a:t>
            </a:r>
            <a:r>
              <a:rPr lang="hi-IN" sz="2400" dirty="0"/>
              <a:t>के प्रयोग कर अरबो लोग </a:t>
            </a:r>
            <a:r>
              <a:rPr lang="en-US" sz="2400" dirty="0"/>
              <a:t>internet </a:t>
            </a:r>
            <a:r>
              <a:rPr lang="hi-IN" sz="2400" dirty="0"/>
              <a:t>पर </a:t>
            </a:r>
            <a:r>
              <a:rPr lang="en-US" sz="2400" dirty="0"/>
              <a:t>interact </a:t>
            </a:r>
            <a:r>
              <a:rPr lang="hi-IN" sz="2400" dirty="0"/>
              <a:t>करते है | </a:t>
            </a:r>
            <a:endParaRPr lang="en-US" sz="2400" dirty="0">
              <a:latin typeface="Kruti Dev 011" pitchFamily="2" charset="0"/>
            </a:endParaRPr>
          </a:p>
        </p:txBody>
      </p:sp>
    </p:spTree>
    <p:custDataLst>
      <p:tags r:id="rId1"/>
    </p:custDataLst>
    <p:extLst>
      <p:ext uri="{BB962C8B-B14F-4D97-AF65-F5344CB8AC3E}">
        <p14:creationId xmlns:p14="http://schemas.microsoft.com/office/powerpoint/2010/main" val="188481291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E822C-F43D-415A-999E-1993E1B7443D}"/>
              </a:ext>
            </a:extLst>
          </p:cNvPr>
          <p:cNvSpPr>
            <a:spLocks noGrp="1"/>
          </p:cNvSpPr>
          <p:nvPr>
            <p:ph type="title"/>
          </p:nvPr>
        </p:nvSpPr>
        <p:spPr>
          <a:xfrm>
            <a:off x="362527" y="438879"/>
            <a:ext cx="8596668" cy="882914"/>
          </a:xfrm>
        </p:spPr>
        <p:txBody>
          <a:bodyPr>
            <a:noAutofit/>
          </a:bodyPr>
          <a:lstStyle/>
          <a:p>
            <a:pPr algn="ctr"/>
            <a:r>
              <a:rPr lang="en-US" sz="4800" dirty="0">
                <a:effectLst>
                  <a:outerShdw blurRad="50800" dist="38100" dir="5400000" algn="t" rotWithShape="0">
                    <a:prstClr val="black">
                      <a:alpha val="40000"/>
                    </a:prstClr>
                  </a:outerShdw>
                </a:effectLst>
                <a:latin typeface="Arial Rounded MT Bold" panose="020F0704030504030204" pitchFamily="34" charset="0"/>
              </a:rPr>
              <a:t>Website</a:t>
            </a:r>
            <a:br>
              <a:rPr lang="en-US" sz="4800" dirty="0">
                <a:effectLst>
                  <a:outerShdw blurRad="50800" dist="38100" dir="5400000" algn="t" rotWithShape="0">
                    <a:prstClr val="black">
                      <a:alpha val="40000"/>
                    </a:prstClr>
                  </a:outerShdw>
                </a:effectLst>
                <a:latin typeface="Arial Rounded MT Bold" panose="020F0704030504030204" pitchFamily="34" charset="0"/>
              </a:rPr>
            </a:br>
            <a:br>
              <a:rPr lang="en-US" sz="4800" dirty="0">
                <a:effectLst>
                  <a:outerShdw blurRad="50800" dist="38100" dir="5400000" algn="t" rotWithShape="0">
                    <a:prstClr val="black">
                      <a:alpha val="40000"/>
                    </a:prstClr>
                  </a:outerShdw>
                </a:effectLst>
                <a:latin typeface="Arial Rounded MT Bold" panose="020F0704030504030204" pitchFamily="34" charset="0"/>
              </a:rPr>
            </a:br>
            <a:endParaRPr lang="en-US" sz="4800" dirty="0">
              <a:effectLst>
                <a:outerShdw blurRad="50800" dist="38100" dir="5400000" algn="t" rotWithShape="0">
                  <a:prstClr val="black">
                    <a:alpha val="40000"/>
                  </a:prstClr>
                </a:outerShdw>
              </a:effectLst>
              <a:latin typeface="Arial Rounded MT Bold" panose="020F0704030504030204" pitchFamily="34" charset="0"/>
            </a:endParaRPr>
          </a:p>
        </p:txBody>
      </p:sp>
      <p:sp>
        <p:nvSpPr>
          <p:cNvPr id="4" name="TextBox 3">
            <a:extLst>
              <a:ext uri="{FF2B5EF4-FFF2-40B4-BE49-F238E27FC236}">
                <a16:creationId xmlns:a16="http://schemas.microsoft.com/office/drawing/2014/main" id="{C1ED0756-5104-4DA7-919F-9B281E8BA421}"/>
              </a:ext>
            </a:extLst>
          </p:cNvPr>
          <p:cNvSpPr txBox="1"/>
          <p:nvPr/>
        </p:nvSpPr>
        <p:spPr>
          <a:xfrm>
            <a:off x="605561" y="1989850"/>
            <a:ext cx="8110601" cy="1569660"/>
          </a:xfrm>
          <a:prstGeom prst="rect">
            <a:avLst/>
          </a:prstGeom>
          <a:noFill/>
        </p:spPr>
        <p:txBody>
          <a:bodyPr wrap="square" rtlCol="0">
            <a:spAutoFit/>
          </a:bodyPr>
          <a:lstStyle/>
          <a:p>
            <a:pPr marL="64008" lvl="0" indent="0" algn="just">
              <a:buNone/>
            </a:pPr>
            <a:r>
              <a:rPr lang="en-US" sz="2400" dirty="0">
                <a:solidFill>
                  <a:srgbClr val="303336"/>
                </a:solidFill>
                <a:latin typeface="Open Sans"/>
              </a:rPr>
              <a:t>	</a:t>
            </a:r>
            <a:r>
              <a:rPr lang="hi-IN" sz="2400" dirty="0">
                <a:solidFill>
                  <a:srgbClr val="303336"/>
                </a:solidFill>
                <a:latin typeface="Open Sans"/>
              </a:rPr>
              <a:t>वर्ल्ड वाइड वेब पेजों का एक समूह जिसमें आमतौर पर एक दूसरे के लिए हाइपरलिंक होते हैं और एक व्यक्ति, कंपनी, शैक्षणिक संस्थान, सरकार या संगठन द्वारा ऑनलाइन उपलब्ध कराए जाते हैं।</a:t>
            </a:r>
            <a:endParaRPr lang="en-US" sz="2400" dirty="0">
              <a:latin typeface="Kruti Dev 011" pitchFamily="2" charset="0"/>
            </a:endParaRPr>
          </a:p>
        </p:txBody>
      </p:sp>
      <p:pic>
        <p:nvPicPr>
          <p:cNvPr id="5" name="Picture 4">
            <a:extLst>
              <a:ext uri="{FF2B5EF4-FFF2-40B4-BE49-F238E27FC236}">
                <a16:creationId xmlns:a16="http://schemas.microsoft.com/office/drawing/2014/main" id="{BBB95825-2610-42D6-A1FE-42BA2B45D2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7736" y="3731003"/>
            <a:ext cx="4286250" cy="2847975"/>
          </a:xfrm>
          <a:prstGeom prst="rect">
            <a:avLst/>
          </a:prstGeom>
        </p:spPr>
      </p:pic>
    </p:spTree>
    <p:custDataLst>
      <p:tags r:id="rId1"/>
    </p:custDataLst>
    <p:extLst>
      <p:ext uri="{BB962C8B-B14F-4D97-AF65-F5344CB8AC3E}">
        <p14:creationId xmlns:p14="http://schemas.microsoft.com/office/powerpoint/2010/main" val="275538690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E822C-F43D-415A-999E-1993E1B7443D}"/>
              </a:ext>
            </a:extLst>
          </p:cNvPr>
          <p:cNvSpPr>
            <a:spLocks noGrp="1"/>
          </p:cNvSpPr>
          <p:nvPr>
            <p:ph type="title"/>
          </p:nvPr>
        </p:nvSpPr>
        <p:spPr>
          <a:xfrm>
            <a:off x="471584" y="472435"/>
            <a:ext cx="8596668" cy="882914"/>
          </a:xfrm>
        </p:spPr>
        <p:txBody>
          <a:bodyPr>
            <a:noAutofit/>
          </a:bodyPr>
          <a:lstStyle/>
          <a:p>
            <a:pPr algn="ctr"/>
            <a:r>
              <a:rPr lang="en-US" sz="4000" dirty="0">
                <a:effectLst>
                  <a:outerShdw blurRad="50800" dist="38100" dir="5400000" algn="t" rotWithShape="0">
                    <a:prstClr val="black">
                      <a:alpha val="40000"/>
                    </a:prstClr>
                  </a:outerShdw>
                </a:effectLst>
                <a:latin typeface="Arial Rounded MT Bold" panose="020F0704030504030204" pitchFamily="34" charset="0"/>
              </a:rPr>
              <a:t>URL (Uniform Resource Locator)</a:t>
            </a:r>
            <a:br>
              <a:rPr lang="en-US" sz="4000" dirty="0">
                <a:effectLst>
                  <a:outerShdw blurRad="50800" dist="38100" dir="5400000" algn="t" rotWithShape="0">
                    <a:prstClr val="black">
                      <a:alpha val="40000"/>
                    </a:prstClr>
                  </a:outerShdw>
                </a:effectLst>
                <a:latin typeface="Arial Rounded MT Bold" panose="020F0704030504030204" pitchFamily="34" charset="0"/>
              </a:rPr>
            </a:br>
            <a:endParaRPr lang="en-US" sz="4000" dirty="0">
              <a:effectLst>
                <a:outerShdw blurRad="50800" dist="38100" dir="5400000" algn="t" rotWithShape="0">
                  <a:prstClr val="black">
                    <a:alpha val="40000"/>
                  </a:prstClr>
                </a:outerShdw>
              </a:effectLst>
              <a:latin typeface="Arial Rounded MT Bold" panose="020F0704030504030204" pitchFamily="34" charset="0"/>
            </a:endParaRPr>
          </a:p>
        </p:txBody>
      </p:sp>
      <p:sp>
        <p:nvSpPr>
          <p:cNvPr id="4" name="TextBox 3">
            <a:extLst>
              <a:ext uri="{FF2B5EF4-FFF2-40B4-BE49-F238E27FC236}">
                <a16:creationId xmlns:a16="http://schemas.microsoft.com/office/drawing/2014/main" id="{C1ED0756-5104-4DA7-919F-9B281E8BA421}"/>
              </a:ext>
            </a:extLst>
          </p:cNvPr>
          <p:cNvSpPr txBox="1"/>
          <p:nvPr/>
        </p:nvSpPr>
        <p:spPr>
          <a:xfrm>
            <a:off x="605560" y="1557337"/>
            <a:ext cx="8110601" cy="1569660"/>
          </a:xfrm>
          <a:prstGeom prst="rect">
            <a:avLst/>
          </a:prstGeom>
          <a:noFill/>
        </p:spPr>
        <p:txBody>
          <a:bodyPr wrap="square" rtlCol="0">
            <a:spAutoFit/>
          </a:bodyPr>
          <a:lstStyle/>
          <a:p>
            <a:pPr marL="64008" lvl="0" indent="0" algn="just">
              <a:buNone/>
            </a:pPr>
            <a:r>
              <a:rPr lang="en-US" sz="2400" dirty="0">
                <a:solidFill>
                  <a:srgbClr val="4D5156"/>
                </a:solidFill>
                <a:latin typeface="arial" panose="020B0604020202020204" pitchFamily="34" charset="0"/>
              </a:rPr>
              <a:t>	</a:t>
            </a:r>
            <a:r>
              <a:rPr lang="hi-IN" sz="2400" dirty="0">
                <a:solidFill>
                  <a:srgbClr val="4D5156"/>
                </a:solidFill>
                <a:latin typeface="arial" panose="020B0604020202020204" pitchFamily="34" charset="0"/>
              </a:rPr>
              <a:t>एक </a:t>
            </a:r>
            <a:r>
              <a:rPr lang="en-IN" sz="2400" b="1" dirty="0">
                <a:solidFill>
                  <a:srgbClr val="5F6368"/>
                </a:solidFill>
                <a:latin typeface="arial" panose="020B0604020202020204" pitchFamily="34" charset="0"/>
              </a:rPr>
              <a:t>URL</a:t>
            </a:r>
            <a:r>
              <a:rPr lang="en-IN" sz="2400" dirty="0">
                <a:solidFill>
                  <a:srgbClr val="4D5156"/>
                </a:solidFill>
                <a:latin typeface="arial" panose="020B0604020202020204" pitchFamily="34" charset="0"/>
              </a:rPr>
              <a:t> (</a:t>
            </a:r>
            <a:r>
              <a:rPr lang="hi-IN" sz="2400" dirty="0">
                <a:solidFill>
                  <a:srgbClr val="4D5156"/>
                </a:solidFill>
                <a:latin typeface="arial" panose="020B0604020202020204" pitchFamily="34" charset="0"/>
              </a:rPr>
              <a:t>यूनिफ़ॉर्म रिसोर्स लोकेटर) एक विशिष्ट पहचानकर्ता है जिसका उपयोग इंटरनेट पर किसी संसाधन का पता लगाने के लिए किया जाता है। इसे वेब एड्रेस भी कहा जाता है।</a:t>
            </a:r>
            <a:endParaRPr lang="en-US" sz="2400" dirty="0">
              <a:latin typeface="Kruti Dev 011" pitchFamily="2" charset="0"/>
            </a:endParaRPr>
          </a:p>
        </p:txBody>
      </p:sp>
      <p:pic>
        <p:nvPicPr>
          <p:cNvPr id="6" name="Picture 5">
            <a:extLst>
              <a:ext uri="{FF2B5EF4-FFF2-40B4-BE49-F238E27FC236}">
                <a16:creationId xmlns:a16="http://schemas.microsoft.com/office/drawing/2014/main" id="{2DC3D731-E133-4968-9B82-8C4B6BD0C7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0557" y="3429000"/>
            <a:ext cx="4894525" cy="2693527"/>
          </a:xfrm>
          <a:prstGeom prst="rect">
            <a:avLst/>
          </a:prstGeom>
        </p:spPr>
      </p:pic>
    </p:spTree>
    <p:custDataLst>
      <p:tags r:id="rId1"/>
    </p:custDataLst>
    <p:extLst>
      <p:ext uri="{BB962C8B-B14F-4D97-AF65-F5344CB8AC3E}">
        <p14:creationId xmlns:p14="http://schemas.microsoft.com/office/powerpoint/2010/main" val="7968575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E822C-F43D-415A-999E-1993E1B7443D}"/>
              </a:ext>
            </a:extLst>
          </p:cNvPr>
          <p:cNvSpPr>
            <a:spLocks noGrp="1"/>
          </p:cNvSpPr>
          <p:nvPr>
            <p:ph type="title"/>
          </p:nvPr>
        </p:nvSpPr>
        <p:spPr>
          <a:xfrm>
            <a:off x="471584" y="472435"/>
            <a:ext cx="8596668" cy="882914"/>
          </a:xfrm>
        </p:spPr>
        <p:txBody>
          <a:bodyPr>
            <a:noAutofit/>
          </a:bodyPr>
          <a:lstStyle/>
          <a:p>
            <a:pPr algn="ctr"/>
            <a:r>
              <a:rPr lang="en-US" sz="4000" dirty="0">
                <a:effectLst>
                  <a:outerShdw blurRad="50800" dist="38100" dir="5400000" algn="t" rotWithShape="0">
                    <a:prstClr val="black">
                      <a:alpha val="40000"/>
                    </a:prstClr>
                  </a:outerShdw>
                </a:effectLst>
                <a:latin typeface="Arial Rounded MT Bold" panose="020F0704030504030204" pitchFamily="34" charset="0"/>
              </a:rPr>
              <a:t>DNS (Domain Name System)</a:t>
            </a:r>
            <a:br>
              <a:rPr lang="en-US" sz="4000" dirty="0">
                <a:effectLst>
                  <a:outerShdw blurRad="50800" dist="38100" dir="5400000" algn="t" rotWithShape="0">
                    <a:prstClr val="black">
                      <a:alpha val="40000"/>
                    </a:prstClr>
                  </a:outerShdw>
                </a:effectLst>
                <a:latin typeface="Arial Rounded MT Bold" panose="020F0704030504030204" pitchFamily="34" charset="0"/>
              </a:rPr>
            </a:br>
            <a:endParaRPr lang="en-US" sz="4000" dirty="0">
              <a:effectLst>
                <a:outerShdw blurRad="50800" dist="38100" dir="5400000" algn="t" rotWithShape="0">
                  <a:prstClr val="black">
                    <a:alpha val="40000"/>
                  </a:prstClr>
                </a:outerShdw>
              </a:effectLst>
              <a:latin typeface="Arial Rounded MT Bold" panose="020F0704030504030204" pitchFamily="34" charset="0"/>
            </a:endParaRPr>
          </a:p>
        </p:txBody>
      </p:sp>
      <p:sp>
        <p:nvSpPr>
          <p:cNvPr id="4" name="TextBox 3">
            <a:extLst>
              <a:ext uri="{FF2B5EF4-FFF2-40B4-BE49-F238E27FC236}">
                <a16:creationId xmlns:a16="http://schemas.microsoft.com/office/drawing/2014/main" id="{C1ED0756-5104-4DA7-919F-9B281E8BA421}"/>
              </a:ext>
            </a:extLst>
          </p:cNvPr>
          <p:cNvSpPr txBox="1"/>
          <p:nvPr/>
        </p:nvSpPr>
        <p:spPr>
          <a:xfrm>
            <a:off x="605560" y="1557337"/>
            <a:ext cx="8110601" cy="1569660"/>
          </a:xfrm>
          <a:prstGeom prst="rect">
            <a:avLst/>
          </a:prstGeom>
          <a:noFill/>
        </p:spPr>
        <p:txBody>
          <a:bodyPr wrap="square" rtlCol="0">
            <a:spAutoFit/>
          </a:bodyPr>
          <a:lstStyle/>
          <a:p>
            <a:pPr marL="64008" lvl="0" indent="0" algn="just">
              <a:buNone/>
            </a:pPr>
            <a:r>
              <a:rPr lang="en-IN" sz="2400" dirty="0">
                <a:solidFill>
                  <a:srgbClr val="333333"/>
                </a:solidFill>
                <a:latin typeface="AmazonEmber"/>
              </a:rPr>
              <a:t>	DNS, </a:t>
            </a:r>
            <a:r>
              <a:rPr lang="hi-IN" sz="2400" dirty="0">
                <a:solidFill>
                  <a:srgbClr val="333333"/>
                </a:solidFill>
                <a:latin typeface="AmazonEmber"/>
              </a:rPr>
              <a:t>या डोमेन नेम सिस्टम, मानव पठनीय डोमेन नामों (उदाहरण के लिए, </a:t>
            </a:r>
            <a:r>
              <a:rPr lang="en-IN" sz="2400" dirty="0">
                <a:solidFill>
                  <a:srgbClr val="333333"/>
                </a:solidFill>
                <a:latin typeface="AmazonEmber"/>
              </a:rPr>
              <a:t>www.amazon.com) </a:t>
            </a:r>
            <a:r>
              <a:rPr lang="hi-IN" sz="2400" dirty="0">
                <a:solidFill>
                  <a:srgbClr val="333333"/>
                </a:solidFill>
                <a:latin typeface="AmazonEmber"/>
              </a:rPr>
              <a:t>को मशीन द्वारा पढ़े जा सकने वाले </a:t>
            </a:r>
            <a:r>
              <a:rPr lang="en-IN" sz="2400" dirty="0">
                <a:solidFill>
                  <a:srgbClr val="333333"/>
                </a:solidFill>
                <a:latin typeface="AmazonEmber"/>
              </a:rPr>
              <a:t>IP </a:t>
            </a:r>
            <a:r>
              <a:rPr lang="hi-IN" sz="2400" dirty="0">
                <a:solidFill>
                  <a:srgbClr val="333333"/>
                </a:solidFill>
                <a:latin typeface="AmazonEmber"/>
              </a:rPr>
              <a:t>पतों (उदाहरण के लिए, 192.0.2.44) में अनुवाद करता है।</a:t>
            </a:r>
            <a:endParaRPr lang="en-US" sz="2400" dirty="0">
              <a:latin typeface="Kruti Dev 011" pitchFamily="2" charset="0"/>
            </a:endParaRPr>
          </a:p>
        </p:txBody>
      </p:sp>
      <p:pic>
        <p:nvPicPr>
          <p:cNvPr id="5" name="Picture 4">
            <a:extLst>
              <a:ext uri="{FF2B5EF4-FFF2-40B4-BE49-F238E27FC236}">
                <a16:creationId xmlns:a16="http://schemas.microsoft.com/office/drawing/2014/main" id="{533BB594-6221-4ECA-BF66-9DF65B4B6A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1903" y="3328985"/>
            <a:ext cx="6296030" cy="3148015"/>
          </a:xfrm>
          <a:prstGeom prst="rect">
            <a:avLst/>
          </a:prstGeom>
        </p:spPr>
      </p:pic>
    </p:spTree>
    <p:custDataLst>
      <p:tags r:id="rId1"/>
    </p:custDataLst>
    <p:extLst>
      <p:ext uri="{BB962C8B-B14F-4D97-AF65-F5344CB8AC3E}">
        <p14:creationId xmlns:p14="http://schemas.microsoft.com/office/powerpoint/2010/main" val="24710946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E822C-F43D-415A-999E-1993E1B7443D}"/>
              </a:ext>
            </a:extLst>
          </p:cNvPr>
          <p:cNvSpPr>
            <a:spLocks noGrp="1"/>
          </p:cNvSpPr>
          <p:nvPr>
            <p:ph type="title"/>
          </p:nvPr>
        </p:nvSpPr>
        <p:spPr>
          <a:xfrm>
            <a:off x="471584" y="472435"/>
            <a:ext cx="8596668" cy="882914"/>
          </a:xfrm>
        </p:spPr>
        <p:txBody>
          <a:bodyPr>
            <a:noAutofit/>
          </a:bodyPr>
          <a:lstStyle/>
          <a:p>
            <a:pPr algn="ctr"/>
            <a:r>
              <a:rPr lang="en-US" sz="4000" dirty="0">
                <a:effectLst>
                  <a:outerShdw blurRad="50800" dist="38100" dir="5400000" algn="t" rotWithShape="0">
                    <a:prstClr val="black">
                      <a:alpha val="40000"/>
                    </a:prstClr>
                  </a:outerShdw>
                </a:effectLst>
                <a:latin typeface="Arial Rounded MT Bold" panose="020F0704030504030204" pitchFamily="34" charset="0"/>
              </a:rPr>
              <a:t>Web Browser</a:t>
            </a:r>
            <a:br>
              <a:rPr lang="en-US" sz="4000" dirty="0">
                <a:effectLst>
                  <a:outerShdw blurRad="50800" dist="38100" dir="5400000" algn="t" rotWithShape="0">
                    <a:prstClr val="black">
                      <a:alpha val="40000"/>
                    </a:prstClr>
                  </a:outerShdw>
                </a:effectLst>
                <a:latin typeface="Arial Rounded MT Bold" panose="020F0704030504030204" pitchFamily="34" charset="0"/>
              </a:rPr>
            </a:br>
            <a:endParaRPr lang="en-US" sz="4000" dirty="0">
              <a:effectLst>
                <a:outerShdw blurRad="50800" dist="38100" dir="5400000" algn="t" rotWithShape="0">
                  <a:prstClr val="black">
                    <a:alpha val="40000"/>
                  </a:prstClr>
                </a:outerShdw>
              </a:effectLst>
              <a:latin typeface="Arial Rounded MT Bold" panose="020F0704030504030204" pitchFamily="34" charset="0"/>
            </a:endParaRPr>
          </a:p>
        </p:txBody>
      </p:sp>
      <p:sp>
        <p:nvSpPr>
          <p:cNvPr id="4" name="TextBox 3">
            <a:extLst>
              <a:ext uri="{FF2B5EF4-FFF2-40B4-BE49-F238E27FC236}">
                <a16:creationId xmlns:a16="http://schemas.microsoft.com/office/drawing/2014/main" id="{C1ED0756-5104-4DA7-919F-9B281E8BA421}"/>
              </a:ext>
            </a:extLst>
          </p:cNvPr>
          <p:cNvSpPr txBox="1"/>
          <p:nvPr/>
        </p:nvSpPr>
        <p:spPr>
          <a:xfrm>
            <a:off x="605560" y="1557337"/>
            <a:ext cx="8110601" cy="1200329"/>
          </a:xfrm>
          <a:prstGeom prst="rect">
            <a:avLst/>
          </a:prstGeom>
          <a:noFill/>
        </p:spPr>
        <p:txBody>
          <a:bodyPr wrap="square" rtlCol="0">
            <a:spAutoFit/>
          </a:bodyPr>
          <a:lstStyle/>
          <a:p>
            <a:pPr marL="64008" lvl="0" indent="0" algn="just">
              <a:buNone/>
            </a:pPr>
            <a:r>
              <a:rPr lang="en-US" sz="2400" dirty="0">
                <a:solidFill>
                  <a:srgbClr val="4D5156"/>
                </a:solidFill>
                <a:latin typeface="arial" panose="020B0604020202020204" pitchFamily="34" charset="0"/>
              </a:rPr>
              <a:t>	</a:t>
            </a:r>
            <a:r>
              <a:rPr lang="hi-IN" sz="2400" dirty="0">
                <a:solidFill>
                  <a:srgbClr val="4D5156"/>
                </a:solidFill>
                <a:latin typeface="arial" panose="020B0604020202020204" pitchFamily="34" charset="0"/>
              </a:rPr>
              <a:t>वर्ल्ड वाइड वेब पर जानकारी तक पहुँचने के लिए उपयोग किए जाने वाले एप्लिकेशन सॉफ़्टवेयर को </a:t>
            </a:r>
            <a:r>
              <a:rPr lang="hi-IN" sz="2400" b="1" dirty="0">
                <a:solidFill>
                  <a:srgbClr val="5F6368"/>
                </a:solidFill>
                <a:latin typeface="arial" panose="020B0604020202020204" pitchFamily="34" charset="0"/>
              </a:rPr>
              <a:t>वेब ब्राउज़र</a:t>
            </a:r>
            <a:r>
              <a:rPr lang="hi-IN" sz="2400" dirty="0">
                <a:solidFill>
                  <a:srgbClr val="4D5156"/>
                </a:solidFill>
                <a:latin typeface="arial" panose="020B0604020202020204" pitchFamily="34" charset="0"/>
              </a:rPr>
              <a:t> कहा जाता है </a:t>
            </a:r>
            <a:endParaRPr lang="en-US" sz="2400" dirty="0">
              <a:latin typeface="Kruti Dev 011" pitchFamily="2" charset="0"/>
            </a:endParaRPr>
          </a:p>
        </p:txBody>
      </p:sp>
      <p:pic>
        <p:nvPicPr>
          <p:cNvPr id="6" name="Picture 5">
            <a:extLst>
              <a:ext uri="{FF2B5EF4-FFF2-40B4-BE49-F238E27FC236}">
                <a16:creationId xmlns:a16="http://schemas.microsoft.com/office/drawing/2014/main" id="{F91DB01F-3B37-446F-B9AE-70BA735079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813" y="3201104"/>
            <a:ext cx="5674001" cy="3191626"/>
          </a:xfrm>
          <a:prstGeom prst="rect">
            <a:avLst/>
          </a:prstGeom>
        </p:spPr>
      </p:pic>
    </p:spTree>
    <p:custDataLst>
      <p:tags r:id="rId1"/>
    </p:custDataLst>
    <p:extLst>
      <p:ext uri="{BB962C8B-B14F-4D97-AF65-F5344CB8AC3E}">
        <p14:creationId xmlns:p14="http://schemas.microsoft.com/office/powerpoint/2010/main" val="5277966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E822C-F43D-415A-999E-1993E1B7443D}"/>
              </a:ext>
            </a:extLst>
          </p:cNvPr>
          <p:cNvSpPr>
            <a:spLocks noGrp="1"/>
          </p:cNvSpPr>
          <p:nvPr>
            <p:ph type="title"/>
          </p:nvPr>
        </p:nvSpPr>
        <p:spPr>
          <a:xfrm>
            <a:off x="471584" y="472435"/>
            <a:ext cx="8596668" cy="882914"/>
          </a:xfrm>
        </p:spPr>
        <p:txBody>
          <a:bodyPr>
            <a:noAutofit/>
          </a:bodyPr>
          <a:lstStyle/>
          <a:p>
            <a:pPr algn="ctr"/>
            <a:r>
              <a:rPr lang="en-US" sz="4000" dirty="0">
                <a:effectLst>
                  <a:outerShdw blurRad="50800" dist="38100" dir="5400000" algn="t" rotWithShape="0">
                    <a:prstClr val="black">
                      <a:alpha val="40000"/>
                    </a:prstClr>
                  </a:outerShdw>
                </a:effectLst>
                <a:latin typeface="Arial Rounded MT Bold" panose="020F0704030504030204" pitchFamily="34" charset="0"/>
              </a:rPr>
              <a:t>Search Engine</a:t>
            </a:r>
            <a:br>
              <a:rPr lang="en-US" sz="4000" dirty="0">
                <a:effectLst>
                  <a:outerShdw blurRad="50800" dist="38100" dir="5400000" algn="t" rotWithShape="0">
                    <a:prstClr val="black">
                      <a:alpha val="40000"/>
                    </a:prstClr>
                  </a:outerShdw>
                </a:effectLst>
                <a:latin typeface="Arial Rounded MT Bold" panose="020F0704030504030204" pitchFamily="34" charset="0"/>
              </a:rPr>
            </a:br>
            <a:endParaRPr lang="en-US" sz="4000" dirty="0">
              <a:effectLst>
                <a:outerShdw blurRad="50800" dist="38100" dir="5400000" algn="t" rotWithShape="0">
                  <a:prstClr val="black">
                    <a:alpha val="40000"/>
                  </a:prstClr>
                </a:outerShdw>
              </a:effectLst>
              <a:latin typeface="Arial Rounded MT Bold" panose="020F0704030504030204" pitchFamily="34" charset="0"/>
            </a:endParaRPr>
          </a:p>
        </p:txBody>
      </p:sp>
      <p:sp>
        <p:nvSpPr>
          <p:cNvPr id="4" name="TextBox 3">
            <a:extLst>
              <a:ext uri="{FF2B5EF4-FFF2-40B4-BE49-F238E27FC236}">
                <a16:creationId xmlns:a16="http://schemas.microsoft.com/office/drawing/2014/main" id="{C1ED0756-5104-4DA7-919F-9B281E8BA421}"/>
              </a:ext>
            </a:extLst>
          </p:cNvPr>
          <p:cNvSpPr txBox="1"/>
          <p:nvPr/>
        </p:nvSpPr>
        <p:spPr>
          <a:xfrm>
            <a:off x="605560" y="1557337"/>
            <a:ext cx="8110601" cy="1200329"/>
          </a:xfrm>
          <a:prstGeom prst="rect">
            <a:avLst/>
          </a:prstGeom>
          <a:noFill/>
        </p:spPr>
        <p:txBody>
          <a:bodyPr wrap="square" rtlCol="0">
            <a:spAutoFit/>
          </a:bodyPr>
          <a:lstStyle/>
          <a:p>
            <a:pPr marL="64008" lvl="0" indent="0" algn="just">
              <a:buNone/>
            </a:pPr>
            <a:r>
              <a:rPr lang="en-US" sz="2400" dirty="0">
                <a:solidFill>
                  <a:srgbClr val="202124"/>
                </a:solidFill>
                <a:latin typeface="arial" panose="020B0604020202020204" pitchFamily="34" charset="0"/>
              </a:rPr>
              <a:t>	</a:t>
            </a:r>
            <a:r>
              <a:rPr lang="hi-IN" sz="2400" dirty="0">
                <a:solidFill>
                  <a:srgbClr val="202124"/>
                </a:solidFill>
                <a:latin typeface="arial" panose="020B0604020202020204" pitchFamily="34" charset="0"/>
              </a:rPr>
              <a:t>सर्च इंजन एक वेब-आधारित उपकरण है जो उपयोगकर्ताओं को वर्ल्ड वाइड वेब पर जानकारी का पता लगाने में सक्षम बनाता है ।</a:t>
            </a:r>
            <a:endParaRPr lang="en-US" sz="2400" dirty="0">
              <a:latin typeface="Kruti Dev 011" pitchFamily="2" charset="0"/>
            </a:endParaRPr>
          </a:p>
        </p:txBody>
      </p:sp>
      <p:pic>
        <p:nvPicPr>
          <p:cNvPr id="5" name="Picture 4">
            <a:extLst>
              <a:ext uri="{FF2B5EF4-FFF2-40B4-BE49-F238E27FC236}">
                <a16:creationId xmlns:a16="http://schemas.microsoft.com/office/drawing/2014/main" id="{6477F3BB-3208-4A68-BBC9-D56B0A6449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0435" y="3118054"/>
            <a:ext cx="5451388" cy="3267511"/>
          </a:xfrm>
          <a:prstGeom prst="rect">
            <a:avLst/>
          </a:prstGeom>
        </p:spPr>
      </p:pic>
    </p:spTree>
    <p:custDataLst>
      <p:tags r:id="rId1"/>
    </p:custDataLst>
    <p:extLst>
      <p:ext uri="{BB962C8B-B14F-4D97-AF65-F5344CB8AC3E}">
        <p14:creationId xmlns:p14="http://schemas.microsoft.com/office/powerpoint/2010/main" val="146633825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691E8-C96A-488B-BBAF-28AC35B83CF7}"/>
              </a:ext>
            </a:extLst>
          </p:cNvPr>
          <p:cNvSpPr>
            <a:spLocks noGrp="1"/>
          </p:cNvSpPr>
          <p:nvPr>
            <p:ph type="title"/>
          </p:nvPr>
        </p:nvSpPr>
        <p:spPr>
          <a:xfrm>
            <a:off x="753534" y="2116666"/>
            <a:ext cx="8596668" cy="2971800"/>
          </a:xfrm>
        </p:spPr>
        <p:txBody>
          <a:bodyPr>
            <a:noAutofit/>
          </a:bodyPr>
          <a:lstStyle/>
          <a:p>
            <a:r>
              <a:rPr lang="en-IN" sz="14900" dirty="0">
                <a:solidFill>
                  <a:schemeClr val="tx1">
                    <a:lumMod val="75000"/>
                    <a:lumOff val="25000"/>
                  </a:schemeClr>
                </a:solidFill>
                <a:latin typeface="Arial Rounded MT Bold" panose="020F0704030504030204" pitchFamily="34" charset="0"/>
              </a:rPr>
              <a:t>The End</a:t>
            </a:r>
          </a:p>
        </p:txBody>
      </p:sp>
    </p:spTree>
    <p:extLst>
      <p:ext uri="{BB962C8B-B14F-4D97-AF65-F5344CB8AC3E}">
        <p14:creationId xmlns:p14="http://schemas.microsoft.com/office/powerpoint/2010/main" val="6873793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1|10.5|6.6"/>
</p:tagLst>
</file>

<file path=ppt/tags/tag2.xml><?xml version="1.0" encoding="utf-8"?>
<p:tagLst xmlns:a="http://schemas.openxmlformats.org/drawingml/2006/main" xmlns:r="http://schemas.openxmlformats.org/officeDocument/2006/relationships" xmlns:p="http://schemas.openxmlformats.org/presentationml/2006/main">
  <p:tag name="TIMING" val="|4.1|10.5|6.6"/>
</p:tagLst>
</file>

<file path=ppt/tags/tag3.xml><?xml version="1.0" encoding="utf-8"?>
<p:tagLst xmlns:a="http://schemas.openxmlformats.org/drawingml/2006/main" xmlns:r="http://schemas.openxmlformats.org/officeDocument/2006/relationships" xmlns:p="http://schemas.openxmlformats.org/presentationml/2006/main">
  <p:tag name="TIMING" val="|4.1|10.5|6.6"/>
</p:tagLst>
</file>

<file path=ppt/tags/tag4.xml><?xml version="1.0" encoding="utf-8"?>
<p:tagLst xmlns:a="http://schemas.openxmlformats.org/drawingml/2006/main" xmlns:r="http://schemas.openxmlformats.org/officeDocument/2006/relationships" xmlns:p="http://schemas.openxmlformats.org/presentationml/2006/main">
  <p:tag name="TIMING" val="|4.1|10.5|6.6"/>
</p:tagLst>
</file>

<file path=ppt/tags/tag5.xml><?xml version="1.0" encoding="utf-8"?>
<p:tagLst xmlns:a="http://schemas.openxmlformats.org/drawingml/2006/main" xmlns:r="http://schemas.openxmlformats.org/officeDocument/2006/relationships" xmlns:p="http://schemas.openxmlformats.org/presentationml/2006/main">
  <p:tag name="TIMING" val="|4.1|10.5|6.6"/>
</p:tagLst>
</file>

<file path=ppt/tags/tag6.xml><?xml version="1.0" encoding="utf-8"?>
<p:tagLst xmlns:a="http://schemas.openxmlformats.org/drawingml/2006/main" xmlns:r="http://schemas.openxmlformats.org/officeDocument/2006/relationships" xmlns:p="http://schemas.openxmlformats.org/presentationml/2006/main">
  <p:tag name="TIMING" val="|4.1|10.5|6.6"/>
</p:tagLst>
</file>

<file path=ppt/tags/tag7.xml><?xml version="1.0" encoding="utf-8"?>
<p:tagLst xmlns:a="http://schemas.openxmlformats.org/drawingml/2006/main" xmlns:r="http://schemas.openxmlformats.org/officeDocument/2006/relationships" xmlns:p="http://schemas.openxmlformats.org/presentationml/2006/main">
  <p:tag name="TIMING" val="|4.1|10.5|6.6"/>
</p:tagLst>
</file>

<file path=ppt/tags/tag8.xml><?xml version="1.0" encoding="utf-8"?>
<p:tagLst xmlns:a="http://schemas.openxmlformats.org/drawingml/2006/main" xmlns:r="http://schemas.openxmlformats.org/officeDocument/2006/relationships" xmlns:p="http://schemas.openxmlformats.org/presentationml/2006/main">
  <p:tag name="TIMING" val="|4.1|10.5|6.6"/>
</p:tagLst>
</file>

<file path=ppt/tags/tag9.xml><?xml version="1.0" encoding="utf-8"?>
<p:tagLst xmlns:a="http://schemas.openxmlformats.org/drawingml/2006/main" xmlns:r="http://schemas.openxmlformats.org/officeDocument/2006/relationships" xmlns:p="http://schemas.openxmlformats.org/presentationml/2006/main">
  <p:tag name="TIMING" val="|4.1|10.5|6.6"/>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1979</TotalTime>
  <Words>509</Words>
  <Application>Microsoft Office PowerPoint</Application>
  <PresentationFormat>Widescreen</PresentationFormat>
  <Paragraphs>21</Paragraphs>
  <Slides>12</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Adobe Gothic Std B</vt:lpstr>
      <vt:lpstr>AmazonEmber</vt:lpstr>
      <vt:lpstr>Arial</vt:lpstr>
      <vt:lpstr>Arial</vt:lpstr>
      <vt:lpstr>Arial Rounded MT Bold</vt:lpstr>
      <vt:lpstr>Kruti Dev 011</vt:lpstr>
      <vt:lpstr>Mangal</vt:lpstr>
      <vt:lpstr>Open Sans</vt:lpstr>
      <vt:lpstr>Trebuchet MS</vt:lpstr>
      <vt:lpstr>urw-din</vt:lpstr>
      <vt:lpstr>Wingdings 3</vt:lpstr>
      <vt:lpstr>Facet</vt:lpstr>
      <vt:lpstr>PowerPoint Presentation</vt:lpstr>
      <vt:lpstr>PowerPoint Presentation</vt:lpstr>
      <vt:lpstr>What is Internet ?</vt:lpstr>
      <vt:lpstr>How to access Internet ?</vt:lpstr>
      <vt:lpstr>What is Intranet ?</vt:lpstr>
      <vt:lpstr>www (world wide web)  </vt:lpstr>
      <vt:lpstr>Website  </vt:lpstr>
      <vt:lpstr>URL (Uniform Resource Locator) </vt:lpstr>
      <vt:lpstr>DNS (Domain Name System) </vt:lpstr>
      <vt:lpstr>Web Browser </vt:lpstr>
      <vt:lpstr>Search Engine </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Customer</dc:creator>
  <cp:lastModifiedBy>INFYZON</cp:lastModifiedBy>
  <cp:revision>123</cp:revision>
  <dcterms:created xsi:type="dcterms:W3CDTF">2021-07-27T05:27:58Z</dcterms:created>
  <dcterms:modified xsi:type="dcterms:W3CDTF">2022-08-19T18:39:36Z</dcterms:modified>
</cp:coreProperties>
</file>